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5"/>
  </p:notesMasterIdLst>
  <p:sldIdLst>
    <p:sldId id="256" r:id="rId2"/>
    <p:sldId id="276" r:id="rId3"/>
    <p:sldId id="304" r:id="rId4"/>
    <p:sldId id="261" r:id="rId5"/>
    <p:sldId id="306" r:id="rId6"/>
    <p:sldId id="307" r:id="rId7"/>
    <p:sldId id="308" r:id="rId8"/>
    <p:sldId id="310" r:id="rId9"/>
    <p:sldId id="316" r:id="rId10"/>
    <p:sldId id="286" r:id="rId11"/>
    <p:sldId id="318" r:id="rId12"/>
    <p:sldId id="317" r:id="rId13"/>
    <p:sldId id="312" r:id="rId14"/>
    <p:sldId id="319" r:id="rId15"/>
    <p:sldId id="299" r:id="rId16"/>
    <p:sldId id="300" r:id="rId17"/>
    <p:sldId id="302" r:id="rId18"/>
    <p:sldId id="305" r:id="rId19"/>
    <p:sldId id="301" r:id="rId20"/>
    <p:sldId id="303" r:id="rId21"/>
    <p:sldId id="320" r:id="rId22"/>
    <p:sldId id="280" r:id="rId23"/>
    <p:sldId id="321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mbria Math" panose="02040503050406030204" pitchFamily="18" charset="0"/>
      <p:regular r:id="rId30"/>
    </p:embeddedFont>
    <p:embeddedFont>
      <p:font typeface="Perpetua" panose="02020502060401020303" pitchFamily="18" charset="0"/>
      <p:regular r:id="rId31"/>
      <p:bold r:id="rId32"/>
      <p:italic r:id="rId33"/>
      <p:boldItalic r:id="rId34"/>
    </p:embeddedFont>
    <p:embeddedFont>
      <p:font typeface="Roboto Slab" panose="020B0604020202020204" charset="0"/>
      <p:regular r:id="rId35"/>
      <p:bold r:id="rId36"/>
    </p:embeddedFont>
    <p:embeddedFont>
      <p:font typeface="Source Sans Pro" panose="020B050303040302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94660"/>
  </p:normalViewPr>
  <p:slideViewPr>
    <p:cSldViewPr snapToGrid="0">
      <p:cViewPr varScale="1">
        <p:scale>
          <a:sx n="84" d="100"/>
          <a:sy n="84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mya\OneDrive\Documents\Wai\&#1048;&#1059;5\Second%20yr\2021-2022\Supervisor\thesis\Doc\image\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mya\OneDrive\Documents\Wai\&#1048;&#1059;5\Second%20yr\2021-2022\Supervisor\thesis\Doc\image\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mya\OneDrive\Documents\Wai\&#1048;&#1059;5\Second%20yr\2021-2022\Supervisor\thesis\Doc\image\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Sheet1!$A$12</c:f>
              <c:strCache>
                <c:ptCount val="1"/>
                <c:pt idx="0">
                  <c:v>VGG16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Sheet1!$B$11:$E$11</c:f>
              <c:strCache>
                <c:ptCount val="4"/>
                <c:pt idx="0">
                  <c:v>Точности</c:v>
                </c:pt>
                <c:pt idx="1">
                  <c:v>Потери</c:v>
                </c:pt>
                <c:pt idx="2">
                  <c:v>Точности проверки</c:v>
                </c:pt>
                <c:pt idx="3">
                  <c:v>Потери проверки</c:v>
                </c:pt>
              </c:strCache>
            </c:strRef>
          </c:cat>
          <c:val>
            <c:numRef>
              <c:f>Sheet1!$B$12:$E$12</c:f>
              <c:numCache>
                <c:formatCode>General</c:formatCode>
                <c:ptCount val="4"/>
                <c:pt idx="0">
                  <c:v>0.99929999999999997</c:v>
                </c:pt>
                <c:pt idx="1">
                  <c:v>3.3999999999999998E-3</c:v>
                </c:pt>
                <c:pt idx="2">
                  <c:v>0.99550000000000005</c:v>
                </c:pt>
                <c:pt idx="3">
                  <c:v>2.7400000000000001E-2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68-4246-8176-A5903E66E2C1}"/>
            </c:ext>
          </c:extLst>
        </c:ser>
        <c:ser>
          <c:idx val="1"/>
          <c:order val="1"/>
          <c:tx>
            <c:strRef>
              <c:f>Sheet1!$A$13</c:f>
              <c:strCache>
                <c:ptCount val="1"/>
                <c:pt idx="0">
                  <c:v>VGG19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Sheet1!$B$11:$E$11</c:f>
              <c:strCache>
                <c:ptCount val="4"/>
                <c:pt idx="0">
                  <c:v>Точности</c:v>
                </c:pt>
                <c:pt idx="1">
                  <c:v>Потери</c:v>
                </c:pt>
                <c:pt idx="2">
                  <c:v>Точности проверки</c:v>
                </c:pt>
                <c:pt idx="3">
                  <c:v>Потери проверки</c:v>
                </c:pt>
              </c:strCache>
            </c:strRef>
          </c:cat>
          <c:val>
            <c:numRef>
              <c:f>Sheet1!$B$13:$E$13</c:f>
              <c:numCache>
                <c:formatCode>General</c:formatCode>
                <c:ptCount val="4"/>
                <c:pt idx="0">
                  <c:v>0.97260000000000002</c:v>
                </c:pt>
                <c:pt idx="1">
                  <c:v>7.2999999999999995E-2</c:v>
                </c:pt>
                <c:pt idx="2">
                  <c:v>0.92800000000000005</c:v>
                </c:pt>
                <c:pt idx="3">
                  <c:v>0.19109999999999999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68-4246-8176-A5903E66E2C1}"/>
            </c:ext>
          </c:extLst>
        </c:ser>
        <c:ser>
          <c:idx val="2"/>
          <c:order val="2"/>
          <c:tx>
            <c:strRef>
              <c:f>Sheet1!$A$14</c:f>
              <c:strCache>
                <c:ptCount val="1"/>
                <c:pt idx="0">
                  <c:v>AlexNet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Sheet1!$B$11:$E$11</c:f>
              <c:strCache>
                <c:ptCount val="4"/>
                <c:pt idx="0">
                  <c:v>Точности</c:v>
                </c:pt>
                <c:pt idx="1">
                  <c:v>Потери</c:v>
                </c:pt>
                <c:pt idx="2">
                  <c:v>Точности проверки</c:v>
                </c:pt>
                <c:pt idx="3">
                  <c:v>Потери проверки</c:v>
                </c:pt>
              </c:strCache>
            </c:strRef>
          </c:cat>
          <c:val>
            <c:numRef>
              <c:f>Sheet1!$B$14:$E$14</c:f>
              <c:numCache>
                <c:formatCode>General</c:formatCode>
                <c:ptCount val="4"/>
                <c:pt idx="0">
                  <c:v>1</c:v>
                </c:pt>
                <c:pt idx="1">
                  <c:v>1.1000000000000001E-3</c:v>
                </c:pt>
                <c:pt idx="2">
                  <c:v>0.97599999999999998</c:v>
                </c:pt>
                <c:pt idx="3">
                  <c:v>0.1244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D68-4246-8176-A5903E66E2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99163167"/>
        <c:axId val="619844127"/>
      </c:barChart>
      <c:catAx>
        <c:axId val="2991631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9844127"/>
        <c:crosses val="autoZero"/>
        <c:auto val="1"/>
        <c:lblAlgn val="ctr"/>
        <c:lblOffset val="100"/>
        <c:noMultiLvlLbl val="0"/>
      </c:catAx>
      <c:valAx>
        <c:axId val="6198441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91631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ru-RU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трех эпох</a:t>
            </a:r>
            <a:endParaRPr lang="en-US" sz="1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2098218040549295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0656480856486362"/>
          <c:y val="0.12957312671447135"/>
          <c:w val="0.7616560141780172"/>
          <c:h val="0.542515314225213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Точности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Этоxa 10</c:v>
                </c:pt>
                <c:pt idx="1">
                  <c:v>Этоxa 9</c:v>
                </c:pt>
                <c:pt idx="2">
                  <c:v>Этоxa 8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0.98909999999999998</c:v>
                </c:pt>
                <c:pt idx="1">
                  <c:v>0.99929999999999997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6A-459B-B5FE-3B77213D2C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Потери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Этоxa 10</c:v>
                </c:pt>
                <c:pt idx="1">
                  <c:v>Этоxa 9</c:v>
                </c:pt>
                <c:pt idx="2">
                  <c:v>Этоxa 8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2.5499999999999998E-2</c:v>
                </c:pt>
                <c:pt idx="1">
                  <c:v>3.3999999999999998E-3</c:v>
                </c:pt>
                <c:pt idx="2">
                  <c:v>6.8631000000000002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6A-459B-B5FE-3B77213D2C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Точности проверки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Этоxa 10</c:v>
                </c:pt>
                <c:pt idx="1">
                  <c:v>Этоxa 9</c:v>
                </c:pt>
                <c:pt idx="2">
                  <c:v>Этоxa 8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0.98950000000000005</c:v>
                </c:pt>
                <c:pt idx="1">
                  <c:v>0.99550000000000005</c:v>
                </c:pt>
                <c:pt idx="2">
                  <c:v>0.997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6A-459B-B5FE-3B77213D2C9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Потери проверки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Этоxa 10</c:v>
                </c:pt>
                <c:pt idx="1">
                  <c:v>Этоxa 9</c:v>
                </c:pt>
                <c:pt idx="2">
                  <c:v>Этоxa 8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4.1099999999999998E-2</c:v>
                </c:pt>
                <c:pt idx="1">
                  <c:v>2.7400000000000001E-2</c:v>
                </c:pt>
                <c:pt idx="2">
                  <c:v>3.1899999999999998E-2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56A-459B-B5FE-3B77213D2C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1418106447"/>
        <c:axId val="1689677167"/>
      </c:barChart>
      <c:catAx>
        <c:axId val="14181064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9677167"/>
        <c:crosses val="autoZero"/>
        <c:auto val="1"/>
        <c:lblAlgn val="ctr"/>
        <c:lblOffset val="100"/>
        <c:noMultiLvlLbl val="0"/>
      </c:catAx>
      <c:valAx>
        <c:axId val="16896771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8106447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Sheet1!$A$12</c:f>
              <c:strCache>
                <c:ptCount val="1"/>
                <c:pt idx="0">
                  <c:v>Adam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Sheet1!$B$11:$E$11</c:f>
              <c:strCache>
                <c:ptCount val="4"/>
                <c:pt idx="0">
                  <c:v>Точности</c:v>
                </c:pt>
                <c:pt idx="1">
                  <c:v>Потери</c:v>
                </c:pt>
                <c:pt idx="2">
                  <c:v>Точности проверки</c:v>
                </c:pt>
                <c:pt idx="3">
                  <c:v>Потери проверки</c:v>
                </c:pt>
              </c:strCache>
            </c:strRef>
          </c:cat>
          <c:val>
            <c:numRef>
              <c:f>Sheet1!$B$12:$E$12</c:f>
              <c:numCache>
                <c:formatCode>General</c:formatCode>
                <c:ptCount val="4"/>
                <c:pt idx="0">
                  <c:v>0.99929999999999997</c:v>
                </c:pt>
                <c:pt idx="1">
                  <c:v>3.3999999999999998E-3</c:v>
                </c:pt>
                <c:pt idx="2">
                  <c:v>0.99550000000000005</c:v>
                </c:pt>
                <c:pt idx="3">
                  <c:v>2.7400000000000001E-2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1D-4130-9428-7D02531122ED}"/>
            </c:ext>
          </c:extLst>
        </c:ser>
        <c:ser>
          <c:idx val="1"/>
          <c:order val="1"/>
          <c:tx>
            <c:strRef>
              <c:f>Sheet1!$A$13</c:f>
              <c:strCache>
                <c:ptCount val="1"/>
                <c:pt idx="0">
                  <c:v>SGD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Sheet1!$B$11:$E$11</c:f>
              <c:strCache>
                <c:ptCount val="4"/>
                <c:pt idx="0">
                  <c:v>Точности</c:v>
                </c:pt>
                <c:pt idx="1">
                  <c:v>Потери</c:v>
                </c:pt>
                <c:pt idx="2">
                  <c:v>Точности проверки</c:v>
                </c:pt>
                <c:pt idx="3">
                  <c:v>Потери проверки</c:v>
                </c:pt>
              </c:strCache>
            </c:strRef>
          </c:cat>
          <c:val>
            <c:numRef>
              <c:f>Sheet1!$B$13:$E$13</c:f>
              <c:numCache>
                <c:formatCode>General</c:formatCode>
                <c:ptCount val="4"/>
                <c:pt idx="0">
                  <c:v>0.99960000000000004</c:v>
                </c:pt>
                <c:pt idx="1">
                  <c:v>2.5999999999999999E-3</c:v>
                </c:pt>
                <c:pt idx="2">
                  <c:v>0.98350000000000004</c:v>
                </c:pt>
                <c:pt idx="3">
                  <c:v>5.7000000000000002E-2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1D-4130-9428-7D02531122ED}"/>
            </c:ext>
          </c:extLst>
        </c:ser>
        <c:ser>
          <c:idx val="2"/>
          <c:order val="2"/>
          <c:tx>
            <c:strRef>
              <c:f>Sheet1!$A$14</c:f>
              <c:strCache>
                <c:ptCount val="1"/>
                <c:pt idx="0">
                  <c:v>RMSprop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Sheet1!$B$11:$E$11</c:f>
              <c:strCache>
                <c:ptCount val="4"/>
                <c:pt idx="0">
                  <c:v>Точности</c:v>
                </c:pt>
                <c:pt idx="1">
                  <c:v>Потери</c:v>
                </c:pt>
                <c:pt idx="2">
                  <c:v>Точности проверки</c:v>
                </c:pt>
                <c:pt idx="3">
                  <c:v>Потери проверки</c:v>
                </c:pt>
              </c:strCache>
            </c:strRef>
          </c:cat>
          <c:val>
            <c:numRef>
              <c:f>Sheet1!$B$14:$E$14</c:f>
              <c:numCache>
                <c:formatCode>General</c:formatCode>
                <c:ptCount val="4"/>
                <c:pt idx="0">
                  <c:v>0.95950000000000002</c:v>
                </c:pt>
                <c:pt idx="1">
                  <c:v>0.1116</c:v>
                </c:pt>
                <c:pt idx="2">
                  <c:v>0.94599999999999995</c:v>
                </c:pt>
                <c:pt idx="3">
                  <c:v>0.14180000000000001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1D-4130-9428-7D02531122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1009156480"/>
        <c:axId val="1016511056"/>
      </c:barChart>
      <c:catAx>
        <c:axId val="100915648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6511056"/>
        <c:crosses val="autoZero"/>
        <c:auto val="1"/>
        <c:lblAlgn val="ctr"/>
        <c:lblOffset val="100"/>
        <c:noMultiLvlLbl val="0"/>
      </c:catAx>
      <c:valAx>
        <c:axId val="1016511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9156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abf1dbd17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abf1dbd17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этапа распознавания отпечатков пальцев мы использовали предварительно обученную модель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VGG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16.  Модель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VGG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 имеет большое количество </a:t>
            </a:r>
            <a:r>
              <a:rPr lang="ru-RU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Размер входного изображения первого слоя составляет 224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224. Эта сеть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VGG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 является довольно большой сетью и имеет около 138 миллионов обучаемых параметров (показано на рис).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3239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этапа распознавания отпечатков пальцев мы использовали предварительно обученную модель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VGG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16.  Модель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VGG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 имеет большое количество </a:t>
            </a:r>
            <a:r>
              <a:rPr lang="ru-RU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Размер входного изображения первого слоя составляет 224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224. Эта сеть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VGG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 является довольно большой сетью и имеет около 138 миллионов обучаемых параметров (показано на рис).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2075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этапа распознавания отпечатков пальцев мы использовали предварительно обученную модель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VGG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16.  Модель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VGG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 имеет большое количество </a:t>
            </a:r>
            <a:r>
              <a:rPr lang="ru-RU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Размер входного изображения первого слоя составляет 224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224. Эта сеть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VGG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 является довольно большой сетью и имеет около 138 миллионов обучаемых параметров (показано на рис).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6774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этом слайде представлено сравнение двух оптимизаторов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Adam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SGD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этой модели. При сравнении оптимизаторов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SGD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хорош в точности и потерях, но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Adam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лучше, чем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SGD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проверке.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Поэтому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мы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должны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выбрать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Adam optimizer.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yanmar Text" panose="020B050204020402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6794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данном слайде представлены РЕЗУЛЬТАТЫ ЭКСПЕРИМЕНТОВ. На рисунках показаны результаты измерения времени и точности модели VGG16 для трех эпох. Нам нужно выбрать наилучший результат, и поэтому требуется более высокая точность и меньшие потери. Время также необходимо как можно быстрее.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1936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данном слайде представлены время и потери модели VGG16 за три эпохи.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601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данном слайде представлены время и потери модели VGG16 за три эпохи.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yanmar Text" panose="020B050204020402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4961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этом слайде представлено сравнение двух оптимизаторов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Adam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SGD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этой модели. При сравнении оптимизаторов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SGD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хорош в точности и потерях, но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Adam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лучше, чем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SGD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проверке.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Поэтому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мы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должны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выбрать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Adam optimizer.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yanmar Text" panose="020B050204020402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81874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086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803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861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этапа распознавания отпечатков пальцев мы использовали предварительно обученную модель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VGG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16.  Модель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VGG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 имеет большое количество </a:t>
            </a:r>
            <a:r>
              <a:rPr lang="ru-RU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Размер входного изображения первого слоя составляет 224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224. Эта сеть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VGG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 является довольно большой сетью и имеет около 138 миллионов обучаемых параметров (показано на рис).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245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Биометрия, которая относится к идентификации человека на основе его или ее физиологических или поведенческих характеристик. Различными типами методов биометрического распознавания являются распознавание лиц, распознавание голоса, распознавание радужной оболочки глаза и распознавание отпечатков пальцев. Все биометрические системы имеют свои преимущества и недостатки. Однако существуют некоторые общие характеристики, необходимые для использования биометрической системы. Сегодня я расскажу о системе идентификации отпечатков пальцев с использованием нейронных сетей.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670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«Структура и состав программного обеспечения системы»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yanmar Text" panose="020B0502040204020203" pitchFamily="34" charset="0"/>
              </a:rPr>
              <a:t>На данном слайде представлена схема научной работы. Для разработки систем распознавания отпечатки пальцев действительно нужны Базы данных и обеспечивающие устройства - такие как компьютер, программное обеспечение -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yanmar Text" panose="020B0502040204020203" pitchFamily="34" charset="0"/>
              </a:rPr>
              <a:t>Matlab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yanmar Text" panose="020B0502040204020203" pitchFamily="34" charset="0"/>
              </a:rPr>
              <a:t>,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yanmar Text" panose="020B0502040204020203" pitchFamily="34" charset="0"/>
              </a:rPr>
              <a:t>Python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yanmar Text" panose="020B0502040204020203" pitchFamily="34" charset="0"/>
              </a:rPr>
              <a:t>, т.д. Распознавание отпечатки пальцев сегодня имеет множество методов в своем применении. Например, алгоритм преобразования разнесенной частоты (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yanmar Text" panose="020B0502040204020203" pitchFamily="34" charset="0"/>
              </a:rPr>
              <a:t>SFTA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yanmar Text" panose="020B0502040204020203" pitchFamily="34" charset="0"/>
              </a:rPr>
              <a:t>), алгоритм линейного сканирования (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yanmar Text" panose="020B0502040204020203" pitchFamily="34" charset="0"/>
              </a:rPr>
              <a:t>LSA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yanmar Text" panose="020B0502040204020203" pitchFamily="34" charset="0"/>
              </a:rPr>
              <a:t>), сети глубокого обучения и так далее. После разработки систем распознавания лиц, может широко использоваться во многих приложениях, таких как системы контроля безопасности, расследование и т.п.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yanmar Text" panose="020B050204020402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660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 этом слайде представлены методы получения изображений отпечатков пальцев. Отпечаток пальца можно получить, применив чернила и бумагу. Его можно получить методом скрытой печати. Но лучший способ получить отпечаток пальца - это использовать сканеры отпечатков пальцев.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9573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776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Нейронная сеть - это вычислительная структура, вдохновленная изучением биологической нейронной обработки. Существует много различных типов нейронных сетей, от относительно простых до очень сложных, точно так же, как существует множество теорий о том, как работает биологическая нейронная </a:t>
            </a:r>
            <a:r>
              <a:rPr lang="ru-RU" dirty="0" err="1"/>
              <a:t>обработка.Сверточные</a:t>
            </a:r>
            <a:r>
              <a:rPr lang="ru-RU" dirty="0"/>
              <a:t> нейронные сети используются для создания мысленных образов, в то время как они принимают входные данные и отличают выходные данные от противоположных. Это используется в таких приложениях, как классификация изображений и анализ медицинских изображений. В этой системе используется </a:t>
            </a:r>
            <a:r>
              <a:rPr lang="ru-RU" dirty="0" err="1"/>
              <a:t>сверточная</a:t>
            </a:r>
            <a:r>
              <a:rPr lang="ru-RU" dirty="0"/>
              <a:t> нейронная сеть модели VGG16.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1677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53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553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5" r:id="rId3"/>
    <p:sldLayoutId id="2147483656" r:id="rId4"/>
    <p:sldLayoutId id="2147483657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chart" Target="../charts/chart1.xml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BF1FE5-F08A-43B6-9E48-AE411EDA1AD8}"/>
              </a:ext>
            </a:extLst>
          </p:cNvPr>
          <p:cNvSpPr/>
          <p:nvPr/>
        </p:nvSpPr>
        <p:spPr>
          <a:xfrm>
            <a:off x="1625515" y="173881"/>
            <a:ext cx="60150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Московский Государственный Технический Университет им. Н. Э. Баумана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5" name="Picture 4" descr="C:\Users\kzphyo\Desktop\300px-Герб_МГТУ_имени_Н._Э._Баумана.svg.png">
            <a:extLst>
              <a:ext uri="{FF2B5EF4-FFF2-40B4-BE49-F238E27FC236}">
                <a16:creationId xmlns:a16="http://schemas.microsoft.com/office/drawing/2014/main" id="{B81E7726-5A85-4C8D-AEA3-ED024BFBD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581" y="418648"/>
            <a:ext cx="2486837" cy="2586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5A4C6A-8978-4E9C-BC99-4E6A3E452613}"/>
              </a:ext>
            </a:extLst>
          </p:cNvPr>
          <p:cNvSpPr/>
          <p:nvPr/>
        </p:nvSpPr>
        <p:spPr>
          <a:xfrm>
            <a:off x="761540" y="1700940"/>
            <a:ext cx="30269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dirty="0">
                <a:latin typeface="Times New Roman" pitchFamily="18" charset="0"/>
              </a:rPr>
              <a:t>ФАКУЛЬТЕТ</a:t>
            </a:r>
            <a:endParaRPr lang="en-US" dirty="0">
              <a:latin typeface="Times New Roman" pitchFamily="18" charset="0"/>
            </a:endParaRPr>
          </a:p>
          <a:p>
            <a:pPr algn="ctr">
              <a:spcBef>
                <a:spcPct val="0"/>
              </a:spcBef>
            </a:pPr>
            <a:r>
              <a:rPr lang="ru-RU" dirty="0">
                <a:latin typeface="Times New Roman" pitchFamily="18" charset="0"/>
              </a:rPr>
              <a:t>«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Информатика и системы управления</a:t>
            </a:r>
            <a:r>
              <a:rPr lang="ru-RU" dirty="0">
                <a:latin typeface="Times New Roman" pitchFamily="18" charset="0"/>
              </a:rPr>
              <a:t>»</a:t>
            </a:r>
            <a:endParaRPr lang="en-US" dirty="0">
              <a:latin typeface="Perpetua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410E0D-EE96-4C1C-86C3-86C6DC881F5F}"/>
              </a:ext>
            </a:extLst>
          </p:cNvPr>
          <p:cNvSpPr/>
          <p:nvPr/>
        </p:nvSpPr>
        <p:spPr>
          <a:xfrm>
            <a:off x="5600606" y="1700940"/>
            <a:ext cx="32582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algn="ctr">
              <a:spcBef>
                <a:spcPct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«Системы обработки информации и управления»</a:t>
            </a:r>
            <a:endParaRPr lang="en-US" b="1" dirty="0">
              <a:latin typeface="Times New Roman" panose="02020603050405020304" pitchFamily="18" charset="0"/>
              <a:cs typeface="Times New Roman" pitchFamily="18" charset="0"/>
            </a:endParaRPr>
          </a:p>
          <a:p>
            <a:pPr>
              <a:spcBef>
                <a:spcPct val="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6">
            <a:extLst>
              <a:ext uri="{FF2B5EF4-FFF2-40B4-BE49-F238E27FC236}">
                <a16:creationId xmlns:a16="http://schemas.microsoft.com/office/drawing/2014/main" id="{87303698-7094-4655-B58A-92597138F073}"/>
              </a:ext>
            </a:extLst>
          </p:cNvPr>
          <p:cNvSpPr/>
          <p:nvPr/>
        </p:nvSpPr>
        <p:spPr>
          <a:xfrm>
            <a:off x="295404" y="3842079"/>
            <a:ext cx="5064182" cy="10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837" eaLnBrk="0" hangingPunct="0">
              <a:lnSpc>
                <a:spcPct val="150000"/>
              </a:lnSpc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Руководитель	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Г.И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Афанасьев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defTabSz="913837" eaLnBrk="0" hangingPunct="0">
              <a:lnSpc>
                <a:spcPct val="150000"/>
              </a:lnSpc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Студент         	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Вей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Пхьоу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Ту</a:t>
            </a:r>
          </a:p>
          <a:p>
            <a:pPr defTabSz="913837" eaLnBrk="0" hangingPunct="0">
              <a:lnSpc>
                <a:spcPct val="150000"/>
              </a:lnSpc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Группа           	:  ИУ5И-4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М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14336C8-57F2-41C0-AE72-79CEF2D29E64}"/>
              </a:ext>
            </a:extLst>
          </p:cNvPr>
          <p:cNvSpPr txBox="1">
            <a:spLocks/>
          </p:cNvSpPr>
          <p:nvPr/>
        </p:nvSpPr>
        <p:spPr>
          <a:xfrm>
            <a:off x="455677" y="2624270"/>
            <a:ext cx="8232643" cy="140346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2400" b="1" dirty="0">
                <a:latin typeface="Times New Roman" panose="02020603050405020304" pitchFamily="18" charset="0"/>
                <a:ea typeface="Batang" panose="02030600000101010101" pitchFamily="18" charset="-127"/>
              </a:rPr>
              <a:t>“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Интеллектуальная система идентификации человека по отпечаткам пальцев</a:t>
            </a:r>
            <a:r>
              <a:rPr lang="ru-RU" sz="2400" b="1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”  </a:t>
            </a:r>
            <a:b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74F4D7-1D03-4BC7-A927-0BA407374BCD}"/>
              </a:ext>
            </a:extLst>
          </p:cNvPr>
          <p:cNvSpPr txBox="1"/>
          <p:nvPr/>
        </p:nvSpPr>
        <p:spPr>
          <a:xfrm>
            <a:off x="4305970" y="4838814"/>
            <a:ext cx="1109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i="1" dirty="0">
                <a:latin typeface="Times New Roman" pitchFamily="18" charset="0"/>
                <a:cs typeface="Times New Roman" pitchFamily="18" charset="0"/>
              </a:rPr>
              <a:t>2022</a:t>
            </a:r>
            <a:r>
              <a:rPr lang="en-US" sz="1100" i="1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sz="1100" i="1" dirty="0">
                <a:latin typeface="Times New Roman" pitchFamily="18" charset="0"/>
                <a:cs typeface="Times New Roman" pitchFamily="18" charset="0"/>
              </a:rPr>
              <a:t> Москва</a:t>
            </a:r>
            <a:r>
              <a:rPr lang="en-US" sz="1100" i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11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2"/>
          <p:cNvSpPr txBox="1">
            <a:spLocks noGrp="1"/>
          </p:cNvSpPr>
          <p:nvPr>
            <p:ph type="title"/>
          </p:nvPr>
        </p:nvSpPr>
        <p:spPr>
          <a:xfrm>
            <a:off x="416302" y="276707"/>
            <a:ext cx="7571700" cy="4554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just"/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Д). Анализ и выбор среды для разработки НС </a:t>
            </a:r>
          </a:p>
        </p:txBody>
      </p:sp>
      <p:sp>
        <p:nvSpPr>
          <p:cNvPr id="507" name="Google Shape;507;p4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08" name="Google Shape;508;p42"/>
          <p:cNvSpPr/>
          <p:nvPr/>
        </p:nvSpPr>
        <p:spPr>
          <a:xfrm>
            <a:off x="778008" y="982400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9" name="Google Shape;509;p42"/>
          <p:cNvSpPr/>
          <p:nvPr/>
        </p:nvSpPr>
        <p:spPr>
          <a:xfrm>
            <a:off x="4656792" y="982400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0" name="Google Shape;510;p42"/>
          <p:cNvSpPr/>
          <p:nvPr/>
        </p:nvSpPr>
        <p:spPr>
          <a:xfrm>
            <a:off x="794225" y="2715247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1" name="Google Shape;511;p42"/>
          <p:cNvSpPr/>
          <p:nvPr/>
        </p:nvSpPr>
        <p:spPr>
          <a:xfrm>
            <a:off x="4656792" y="2715247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" name="Picture 10" descr="Compare deep learning frameworks: TensorFlow, PyTorch, Keras and Caffe">
            <a:extLst>
              <a:ext uri="{FF2B5EF4-FFF2-40B4-BE49-F238E27FC236}">
                <a16:creationId xmlns:a16="http://schemas.microsoft.com/office/drawing/2014/main" id="{3778A805-9EA7-4D53-9271-737D50D70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2" t="6111" r="57015" b="50000"/>
          <a:stretch/>
        </p:blipFill>
        <p:spPr bwMode="auto">
          <a:xfrm>
            <a:off x="3659097" y="943469"/>
            <a:ext cx="816708" cy="98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ompare deep learning frameworks: TensorFlow, PyTorch, Keras and Caffe">
            <a:extLst>
              <a:ext uri="{FF2B5EF4-FFF2-40B4-BE49-F238E27FC236}">
                <a16:creationId xmlns:a16="http://schemas.microsoft.com/office/drawing/2014/main" id="{6FE5E77E-4875-4E4A-AD33-4EA142C2E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14" t="57780" r="14926" b="8937"/>
          <a:stretch/>
        </p:blipFill>
        <p:spPr bwMode="auto">
          <a:xfrm>
            <a:off x="6988885" y="949832"/>
            <a:ext cx="1472642" cy="64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ompare deep learning frameworks: TensorFlow, PyTorch, Keras and Caffe">
            <a:extLst>
              <a:ext uri="{FF2B5EF4-FFF2-40B4-BE49-F238E27FC236}">
                <a16:creationId xmlns:a16="http://schemas.microsoft.com/office/drawing/2014/main" id="{08290F91-EAA5-48CB-9A84-14DFE498FE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5" t="3671" r="20653" b="46090"/>
          <a:stretch/>
        </p:blipFill>
        <p:spPr bwMode="auto">
          <a:xfrm>
            <a:off x="3303972" y="2625904"/>
            <a:ext cx="1400588" cy="116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Compare deep learning frameworks: TensorFlow, PyTorch, Keras and Caffe">
            <a:extLst>
              <a:ext uri="{FF2B5EF4-FFF2-40B4-BE49-F238E27FC236}">
                <a16:creationId xmlns:a16="http://schemas.microsoft.com/office/drawing/2014/main" id="{C3B75B97-F53D-414F-9F2D-BB944D6FF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1" t="52854" r="56119" b="3713"/>
          <a:stretch/>
        </p:blipFill>
        <p:spPr bwMode="auto">
          <a:xfrm>
            <a:off x="7413942" y="2686757"/>
            <a:ext cx="990442" cy="10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308B55-041E-404E-8BB4-60B688D94266}"/>
              </a:ext>
            </a:extLst>
          </p:cNvPr>
          <p:cNvSpPr txBox="1"/>
          <p:nvPr/>
        </p:nvSpPr>
        <p:spPr>
          <a:xfrm>
            <a:off x="908437" y="1167077"/>
            <a:ext cx="256967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endParaRPr lang="ru-RU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один из новейших фреймворков глубокого обучения.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020F02-5983-4FD3-80EF-FA22355B2D4E}"/>
              </a:ext>
            </a:extLst>
          </p:cNvPr>
          <p:cNvSpPr txBox="1"/>
          <p:nvPr/>
        </p:nvSpPr>
        <p:spPr>
          <a:xfrm>
            <a:off x="4783743" y="2793766"/>
            <a:ext cx="2426558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endParaRPr lang="ru-RU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библиотека машинного обучения с открытым исходным кодом от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A91678-EFA9-48B0-9EF3-D0E91667F6A4}"/>
              </a:ext>
            </a:extLst>
          </p:cNvPr>
          <p:cNvSpPr txBox="1"/>
          <p:nvPr/>
        </p:nvSpPr>
        <p:spPr>
          <a:xfrm>
            <a:off x="908437" y="2745800"/>
            <a:ext cx="275066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ru-RU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это высокоуровневый API нейронных сетей, написанный на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который может работать с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CNTK или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Theano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качестве бэкенда.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CDEC9C-FC9F-4969-9724-07B474E6C925}"/>
              </a:ext>
            </a:extLst>
          </p:cNvPr>
          <p:cNvSpPr txBox="1"/>
          <p:nvPr/>
        </p:nvSpPr>
        <p:spPr>
          <a:xfrm>
            <a:off x="4710548" y="1167077"/>
            <a:ext cx="2426558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Caffe</a:t>
            </a:r>
            <a:endParaRPr lang="ru-RU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Caffe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это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бибиотека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глубокого обучения на языке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разработанная в Университете Беркли.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298877" y="129066"/>
            <a:ext cx="8546246" cy="7700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синтезированной </a:t>
            </a:r>
            <a:r>
              <a:rPr lang="ru-RU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свёрточной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нейронной сети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задачи идентификации отпечатков пальцев</a:t>
            </a:r>
            <a:endParaRPr lang="ru-RU" sz="1800" b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F4E6C-47A0-4868-BD36-77EAFD1BB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58" y="1215244"/>
            <a:ext cx="4665671" cy="156986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9BD92E8-000B-4AD4-AAC4-A5DD4C8C962B}"/>
              </a:ext>
            </a:extLst>
          </p:cNvPr>
          <p:cNvGrpSpPr/>
          <p:nvPr/>
        </p:nvGrpSpPr>
        <p:grpSpPr>
          <a:xfrm>
            <a:off x="2777573" y="2949324"/>
            <a:ext cx="6175511" cy="1552724"/>
            <a:chOff x="2777573" y="2949324"/>
            <a:chExt cx="6175511" cy="155272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EFEB322-B4CA-45C4-9FB3-ADDFEAEEB3A9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1778" y="2949324"/>
              <a:ext cx="5694269" cy="6453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075167-07B8-4179-A63A-2CB38458294F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0414" y="3856744"/>
              <a:ext cx="5852670" cy="64530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57D41058-30F9-4AF0-A456-24EEB731A7F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777573" y="3265847"/>
              <a:ext cx="5694269" cy="435243"/>
            </a:xfrm>
            <a:prstGeom prst="bentConnector3">
              <a:avLst>
                <a:gd name="adj1" fmla="val -552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B89D68F4-D9B4-4BEC-97E1-6878F6B4F8C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700637" y="3778031"/>
              <a:ext cx="476714" cy="322838"/>
            </a:xfrm>
            <a:prstGeom prst="bentConnector3">
              <a:avLst>
                <a:gd name="adj1" fmla="val 99068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024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298877" y="129066"/>
            <a:ext cx="8546246" cy="7700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синтезированной </a:t>
            </a:r>
            <a:r>
              <a:rPr lang="ru-RU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свёрточной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нейронной сети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VGG19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задачи идентификации отпечатков пальцев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C2EFE3-76B7-44D4-981E-DDC1B5662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97" y="913333"/>
            <a:ext cx="5381639" cy="1722125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56058FE-9323-4270-A147-EB5BB42A5F1E}"/>
              </a:ext>
            </a:extLst>
          </p:cNvPr>
          <p:cNvGrpSpPr/>
          <p:nvPr/>
        </p:nvGrpSpPr>
        <p:grpSpPr>
          <a:xfrm>
            <a:off x="2700672" y="2844542"/>
            <a:ext cx="6390736" cy="2030319"/>
            <a:chOff x="2700672" y="2844542"/>
            <a:chExt cx="6390736" cy="203031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C292291-F52F-4FDC-90D6-76005D514C7B}"/>
                </a:ext>
              </a:extLst>
            </p:cNvPr>
            <p:cNvPicPr/>
            <p:nvPr/>
          </p:nvPicPr>
          <p:blipFill rotWithShape="1">
            <a:blip r:embed="rId4"/>
            <a:srcRect t="34763" b="22915"/>
            <a:stretch/>
          </p:blipFill>
          <p:spPr bwMode="auto">
            <a:xfrm>
              <a:off x="2897917" y="2844542"/>
              <a:ext cx="4623739" cy="52454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8313B79-3363-46EC-93C3-E7DE01A0528F}"/>
                </a:ext>
              </a:extLst>
            </p:cNvPr>
            <p:cNvPicPr/>
            <p:nvPr/>
          </p:nvPicPr>
          <p:blipFill rotWithShape="1">
            <a:blip r:embed="rId5"/>
            <a:srcRect t="32093" b="32903"/>
            <a:stretch/>
          </p:blipFill>
          <p:spPr bwMode="auto">
            <a:xfrm>
              <a:off x="2976358" y="3602201"/>
              <a:ext cx="5976726" cy="46938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1AFEB2D-FE86-4AAE-A7B6-D25E41EFE7EF}"/>
                </a:ext>
              </a:extLst>
            </p:cNvPr>
            <p:cNvPicPr/>
            <p:nvPr/>
          </p:nvPicPr>
          <p:blipFill rotWithShape="1">
            <a:blip r:embed="rId6"/>
            <a:srcRect t="27821" b="31691"/>
            <a:stretch/>
          </p:blipFill>
          <p:spPr bwMode="auto">
            <a:xfrm>
              <a:off x="2976358" y="4280670"/>
              <a:ext cx="6115050" cy="59419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49755508-D91C-4CF2-99A3-183F82A7A4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1936" y="3120989"/>
              <a:ext cx="4778456" cy="380666"/>
            </a:xfrm>
            <a:prstGeom prst="bentConnector3">
              <a:avLst>
                <a:gd name="adj1" fmla="val -4784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3A063905-73E9-4C1B-BE1E-83FF5449F29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688616" y="3534975"/>
              <a:ext cx="321063" cy="254422"/>
            </a:xfrm>
            <a:prstGeom prst="bentConnector3">
              <a:avLst>
                <a:gd name="adj1" fmla="val 100779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88FEFCA3-83D7-4E3A-8240-81233AC2B9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672" y="3822718"/>
              <a:ext cx="6231146" cy="443776"/>
            </a:xfrm>
            <a:prstGeom prst="bentConnector3">
              <a:avLst>
                <a:gd name="adj1" fmla="val -219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01B54092-BB45-473B-B884-20AC9FD8311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682598" y="4296757"/>
              <a:ext cx="321063" cy="254422"/>
            </a:xfrm>
            <a:prstGeom prst="bentConnector3">
              <a:avLst>
                <a:gd name="adj1" fmla="val 100779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8275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3978D9-7BB5-4CAC-AEC6-8C75BD5D1C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3"/>
          <a:stretch/>
        </p:blipFill>
        <p:spPr>
          <a:xfrm>
            <a:off x="1" y="0"/>
            <a:ext cx="9144000" cy="5143451"/>
          </a:xfrm>
          <a:prstGeom prst="rect">
            <a:avLst/>
          </a:prstGeom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597753" y="75670"/>
            <a:ext cx="8546246" cy="7700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синтезированной </a:t>
            </a:r>
            <a:r>
              <a:rPr lang="ru-RU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свёрточной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нейронной сети для задачи идентификации отпечатков пальцев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026" name="Picture 2" descr="Working principles of softmax function | Download Scientific Diagram">
            <a:extLst>
              <a:ext uri="{FF2B5EF4-FFF2-40B4-BE49-F238E27FC236}">
                <a16:creationId xmlns:a16="http://schemas.microsoft.com/office/drawing/2014/main" id="{8BAF9DF3-441D-4050-90E1-7535DF5A3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363" y="3961332"/>
            <a:ext cx="1805453" cy="92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401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4E2721-EBF5-4821-BACA-C7196C7C1F2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266" y="881027"/>
            <a:ext cx="2295157" cy="147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D85236-0DA1-47A2-BCAE-18BA4251E8B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426" y="925498"/>
            <a:ext cx="2217133" cy="147211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10;p17">
            <a:extLst>
              <a:ext uri="{FF2B5EF4-FFF2-40B4-BE49-F238E27FC236}">
                <a16:creationId xmlns:a16="http://schemas.microsoft.com/office/drawing/2014/main" id="{3C80C951-3F22-4C41-B790-E6309F6CBF98}"/>
              </a:ext>
            </a:extLst>
          </p:cNvPr>
          <p:cNvSpPr txBox="1">
            <a:spLocks/>
          </p:cNvSpPr>
          <p:nvPr/>
        </p:nvSpPr>
        <p:spPr>
          <a:xfrm>
            <a:off x="4652116" y="2283840"/>
            <a:ext cx="4482614" cy="433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с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VGG16</a:t>
            </a:r>
          </a:p>
        </p:txBody>
      </p:sp>
      <p:sp>
        <p:nvSpPr>
          <p:cNvPr id="20" name="Google Shape;110;p17">
            <a:extLst>
              <a:ext uri="{FF2B5EF4-FFF2-40B4-BE49-F238E27FC236}">
                <a16:creationId xmlns:a16="http://schemas.microsoft.com/office/drawing/2014/main" id="{D3E661A8-BABE-4B67-A4A2-97C027989AA6}"/>
              </a:ext>
            </a:extLst>
          </p:cNvPr>
          <p:cNvSpPr txBox="1">
            <a:spLocks/>
          </p:cNvSpPr>
          <p:nvPr/>
        </p:nvSpPr>
        <p:spPr>
          <a:xfrm>
            <a:off x="4650856" y="4227070"/>
            <a:ext cx="4482614" cy="433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с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Google Shape;110;p17">
            <a:extLst>
              <a:ext uri="{FF2B5EF4-FFF2-40B4-BE49-F238E27FC236}">
                <a16:creationId xmlns:a16="http://schemas.microsoft.com/office/drawing/2014/main" id="{B16FBFAD-FF23-44A6-B12E-6457DD1C2682}"/>
              </a:ext>
            </a:extLst>
          </p:cNvPr>
          <p:cNvSpPr txBox="1">
            <a:spLocks/>
          </p:cNvSpPr>
          <p:nvPr/>
        </p:nvSpPr>
        <p:spPr>
          <a:xfrm>
            <a:off x="52123" y="4729731"/>
            <a:ext cx="4482614" cy="433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с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VGG19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70C0817-FCC6-44D5-8E07-D7E116FB2A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5785403"/>
              </p:ext>
            </p:extLst>
          </p:nvPr>
        </p:nvGraphicFramePr>
        <p:xfrm>
          <a:off x="119771" y="55408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A06C6872-7020-4F6B-BB20-1ED853B0580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807" y="2888169"/>
            <a:ext cx="2385971" cy="1472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9E607C-594D-4E95-9AC5-743C5F49031D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427" y="2888169"/>
            <a:ext cx="2217133" cy="14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8240FB-15AE-4C8C-884B-DDCF98DCF6A8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1" y="3297285"/>
            <a:ext cx="2219240" cy="1529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B488A8A-5B57-42C2-B5BD-3C34E747B60B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250" y="3281107"/>
            <a:ext cx="2273578" cy="158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10;p17">
            <a:extLst>
              <a:ext uri="{FF2B5EF4-FFF2-40B4-BE49-F238E27FC236}">
                <a16:creationId xmlns:a16="http://schemas.microsoft.com/office/drawing/2014/main" id="{031C9113-DF2B-44F1-BA93-796ECA0B68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1421" y="86762"/>
            <a:ext cx="4876404" cy="4338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ЭКСПЕРИМЕНТОВ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025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2111421" y="86762"/>
            <a:ext cx="4876404" cy="4338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ЭКСПЕРИМЕНТОВ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B2BCD-9B77-492C-BD39-DCD58EF0B4C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71" y="371113"/>
            <a:ext cx="2679700" cy="1878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84A0B3-E035-4349-96A4-FC92F3BB8D0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423" y="1303973"/>
            <a:ext cx="259715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91AED0-BAF6-4497-BD15-EB3F0C5C484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625" y="2443002"/>
            <a:ext cx="2692400" cy="177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Google Shape;215;p25">
            <a:extLst>
              <a:ext uri="{FF2B5EF4-FFF2-40B4-BE49-F238E27FC236}">
                <a16:creationId xmlns:a16="http://schemas.microsoft.com/office/drawing/2014/main" id="{B3C9252A-1CB9-4058-9AE5-67F4D3A38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6225356"/>
              </p:ext>
            </p:extLst>
          </p:nvPr>
        </p:nvGraphicFramePr>
        <p:xfrm>
          <a:off x="6823" y="3721641"/>
          <a:ext cx="4749421" cy="1421810"/>
        </p:xfrm>
        <a:graphic>
          <a:graphicData uri="http://schemas.openxmlformats.org/drawingml/2006/table">
            <a:tbl>
              <a:tblPr>
                <a:noFill/>
                <a:tableStyleId>{701FB10D-A61A-4DE4-8506-F670E7A89527}</a:tableStyleId>
              </a:tblPr>
              <a:tblGrid>
                <a:gridCol w="78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0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8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3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54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Эпохи</a:t>
                      </a:r>
                      <a:endParaRPr sz="110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0" u="none" strike="noStrike" cap="none" dirty="0">
                          <a:solidFill>
                            <a:srgbClr val="607D8B"/>
                          </a:solidFill>
                          <a:sym typeface="Arial"/>
                        </a:rPr>
                        <a:t>Время</a:t>
                      </a:r>
                      <a:endParaRPr sz="110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0" u="none" strike="noStrike" cap="none" dirty="0">
                          <a:solidFill>
                            <a:srgbClr val="607D8B"/>
                          </a:solidFill>
                          <a:sym typeface="Arial"/>
                        </a:rPr>
                        <a:t>Точности</a:t>
                      </a:r>
                      <a:endParaRPr sz="110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100" b="0" u="none" strike="noStrike" cap="none" dirty="0">
                          <a:solidFill>
                            <a:srgbClr val="607D8B"/>
                          </a:solidFill>
                          <a:sym typeface="Arial"/>
                        </a:rPr>
                        <a:t>Точности проверки</a:t>
                      </a:r>
                      <a:endParaRPr lang="en-US" sz="1100" b="0" i="0" u="none" strike="noStrike" cap="none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Roboto Slab"/>
                          <a:sym typeface="Roboto Slab"/>
                        </a:rPr>
                        <a:t>10</a:t>
                      </a:r>
                      <a:endParaRPr sz="1400" b="1" i="0" u="none" strike="noStrike" cap="none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94</a:t>
                      </a:r>
                      <a:endParaRPr sz="1400" b="1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0,9891</a:t>
                      </a:r>
                      <a:endParaRPr sz="1400" b="1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0,9895</a:t>
                      </a:r>
                      <a:endParaRPr sz="1400" b="1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Roboto Slab"/>
                          <a:sym typeface="Roboto Slab"/>
                        </a:rPr>
                        <a:t>9</a:t>
                      </a:r>
                      <a:endParaRPr sz="1400" b="1" i="0" u="none" strike="noStrike" cap="none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82</a:t>
                      </a:r>
                      <a:endParaRPr sz="1400" b="1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0,9993</a:t>
                      </a:r>
                      <a:endParaRPr sz="1400" b="1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0,9955</a:t>
                      </a:r>
                      <a:endParaRPr sz="1400" b="1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Roboto Slab"/>
                          <a:sym typeface="Roboto Slab"/>
                        </a:rPr>
                        <a:t>8</a:t>
                      </a:r>
                      <a:endParaRPr sz="1400" b="1" i="0" u="none" strike="noStrike" cap="none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73</a:t>
                      </a:r>
                      <a:endParaRPr sz="1400" b="1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1,0000</a:t>
                      </a:r>
                      <a:endParaRPr sz="1400" b="1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0,9970</a:t>
                      </a:r>
                      <a:endParaRPr sz="1400" b="1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2578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2381533" y="0"/>
            <a:ext cx="4482614" cy="4338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ЭКСПЕРИМЕНТОВ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A58BF-2B05-44CA-A2F7-FAB25744ACA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9" y="357917"/>
            <a:ext cx="2832100" cy="18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9D9860-A458-4365-A29E-4D0DC5D34CA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134" y="1351692"/>
            <a:ext cx="25527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9391A6-E70B-4E1E-8CB6-0FBAD2E4738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760" y="2158694"/>
            <a:ext cx="2647950" cy="1771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Google Shape;215;p25">
            <a:extLst>
              <a:ext uri="{FF2B5EF4-FFF2-40B4-BE49-F238E27FC236}">
                <a16:creationId xmlns:a16="http://schemas.microsoft.com/office/drawing/2014/main" id="{19F7EA28-3B8C-45DF-B880-49BAE06B3E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5791043"/>
              </p:ext>
            </p:extLst>
          </p:nvPr>
        </p:nvGraphicFramePr>
        <p:xfrm>
          <a:off x="6823" y="3721641"/>
          <a:ext cx="4749421" cy="1421810"/>
        </p:xfrm>
        <a:graphic>
          <a:graphicData uri="http://schemas.openxmlformats.org/drawingml/2006/table">
            <a:tbl>
              <a:tblPr>
                <a:noFill/>
                <a:tableStyleId>{701FB10D-A61A-4DE4-8506-F670E7A89527}</a:tableStyleId>
              </a:tblPr>
              <a:tblGrid>
                <a:gridCol w="78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0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8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3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54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Эпохи</a:t>
                      </a:r>
                      <a:endParaRPr sz="110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0" u="none" strike="noStrike" cap="none" dirty="0">
                          <a:solidFill>
                            <a:srgbClr val="607D8B"/>
                          </a:solidFill>
                          <a:sym typeface="Arial"/>
                        </a:rPr>
                        <a:t>Время</a:t>
                      </a:r>
                      <a:endParaRPr sz="110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0" u="none" strike="noStrike" cap="none" dirty="0">
                          <a:solidFill>
                            <a:srgbClr val="607D8B"/>
                          </a:solidFill>
                          <a:sym typeface="Arial"/>
                        </a:rPr>
                        <a:t>Потери</a:t>
                      </a:r>
                      <a:endParaRPr sz="110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100" b="0" u="none" strike="noStrike" cap="none" dirty="0">
                          <a:solidFill>
                            <a:srgbClr val="607D8B"/>
                          </a:solidFill>
                          <a:sym typeface="Arial"/>
                        </a:rPr>
                        <a:t>Потери проверки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Roboto Slab"/>
                          <a:sym typeface="Roboto Slab"/>
                        </a:rPr>
                        <a:t>10</a:t>
                      </a:r>
                      <a:endParaRPr sz="1400" b="1" i="0" u="none" strike="noStrike" cap="none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94</a:t>
                      </a:r>
                      <a:endParaRPr sz="1400" b="1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0,0255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0,0411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Roboto Slab"/>
                          <a:sym typeface="Roboto Slab"/>
                        </a:rPr>
                        <a:t>9</a:t>
                      </a:r>
                      <a:endParaRPr sz="1400" b="1" i="0" u="none" strike="noStrike" cap="none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82</a:t>
                      </a:r>
                      <a:endParaRPr sz="1400" b="1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0,0034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0,0274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Roboto Slab"/>
                          <a:sym typeface="Roboto Slab"/>
                        </a:rPr>
                        <a:t>8</a:t>
                      </a:r>
                      <a:endParaRPr sz="1400" b="1" i="0" u="none" strike="noStrike" cap="none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73</a:t>
                      </a:r>
                      <a:endParaRPr sz="1400" b="1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6,8631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0,0319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7393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>
            <a:spLocks noGrp="1"/>
          </p:cNvSpPr>
          <p:nvPr>
            <p:ph type="sldNum" idx="12"/>
          </p:nvPr>
        </p:nvSpPr>
        <p:spPr>
          <a:xfrm>
            <a:off x="-198212" y="477270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dirty="0"/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3EFD50C4-11D4-481E-92CD-42B918145F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5724302"/>
              </p:ext>
            </p:extLst>
          </p:nvPr>
        </p:nvGraphicFramePr>
        <p:xfrm>
          <a:off x="1168196" y="228934"/>
          <a:ext cx="7038544" cy="4259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96088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2356959" y="120246"/>
            <a:ext cx="4482614" cy="4338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оптимизаторов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4E2721-EBF5-4821-BACA-C7196C7C1F2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266" y="881027"/>
            <a:ext cx="2295157" cy="147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D85236-0DA1-47A2-BCAE-18BA4251E8B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964" y="916430"/>
            <a:ext cx="2368506" cy="1512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D1B2E3-55D3-458B-889D-B8C6C583285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37" y="2800561"/>
            <a:ext cx="2230228" cy="1461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BA7433-3B47-475D-A552-4DA2C3A63B8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230" y="2790359"/>
            <a:ext cx="2314330" cy="151299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10;p17">
            <a:extLst>
              <a:ext uri="{FF2B5EF4-FFF2-40B4-BE49-F238E27FC236}">
                <a16:creationId xmlns:a16="http://schemas.microsoft.com/office/drawing/2014/main" id="{3C80C951-3F22-4C41-B790-E6309F6CBF98}"/>
              </a:ext>
            </a:extLst>
          </p:cNvPr>
          <p:cNvSpPr txBox="1">
            <a:spLocks/>
          </p:cNvSpPr>
          <p:nvPr/>
        </p:nvSpPr>
        <p:spPr>
          <a:xfrm>
            <a:off x="4652116" y="2283840"/>
            <a:ext cx="4482614" cy="433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с помощью </a:t>
            </a:r>
            <a:r>
              <a:rPr lang="ru-RU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Google Shape;110;p17">
            <a:extLst>
              <a:ext uri="{FF2B5EF4-FFF2-40B4-BE49-F238E27FC236}">
                <a16:creationId xmlns:a16="http://schemas.microsoft.com/office/drawing/2014/main" id="{D3E661A8-BABE-4B67-A4A2-97C027989AA6}"/>
              </a:ext>
            </a:extLst>
          </p:cNvPr>
          <p:cNvSpPr txBox="1">
            <a:spLocks/>
          </p:cNvSpPr>
          <p:nvPr/>
        </p:nvSpPr>
        <p:spPr>
          <a:xfrm>
            <a:off x="4650856" y="4227070"/>
            <a:ext cx="4482614" cy="433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с помощью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18537D-C688-4F12-AAF1-6598C7B9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3451674"/>
            <a:ext cx="2028623" cy="146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1CE92A5-EEC3-4711-A27C-FDEBBDBB8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182" y="3450791"/>
            <a:ext cx="2029849" cy="146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10;p17">
            <a:extLst>
              <a:ext uri="{FF2B5EF4-FFF2-40B4-BE49-F238E27FC236}">
                <a16:creationId xmlns:a16="http://schemas.microsoft.com/office/drawing/2014/main" id="{B16FBFAD-FF23-44A6-B12E-6457DD1C2682}"/>
              </a:ext>
            </a:extLst>
          </p:cNvPr>
          <p:cNvSpPr txBox="1">
            <a:spLocks/>
          </p:cNvSpPr>
          <p:nvPr/>
        </p:nvSpPr>
        <p:spPr>
          <a:xfrm>
            <a:off x="52123" y="4729731"/>
            <a:ext cx="4482614" cy="433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с помощью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326C8D1B-FB51-4830-97CA-D2410027BA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8512398"/>
              </p:ext>
            </p:extLst>
          </p:nvPr>
        </p:nvGraphicFramePr>
        <p:xfrm>
          <a:off x="9270" y="569372"/>
          <a:ext cx="4566920" cy="2744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923701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"/>
          <p:cNvSpPr txBox="1">
            <a:spLocks noGrp="1"/>
          </p:cNvSpPr>
          <p:nvPr>
            <p:ph type="body" idx="4294967295"/>
          </p:nvPr>
        </p:nvSpPr>
        <p:spPr>
          <a:xfrm>
            <a:off x="1349906" y="4520487"/>
            <a:ext cx="6070415" cy="482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Результаты идентификации отпечатков пальцев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chemeClr val="lt2"/>
              </a:highlight>
            </a:endParaRPr>
          </a:p>
        </p:txBody>
      </p:sp>
      <p:sp>
        <p:nvSpPr>
          <p:cNvPr id="392" name="Google Shape;392;p3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B9F84F-C32A-46F6-B753-330F31409D2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025" y="242171"/>
            <a:ext cx="6152176" cy="4224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3077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>
            <a:spLocks noGrp="1"/>
          </p:cNvSpPr>
          <p:nvPr>
            <p:ph type="sldNum" idx="12"/>
          </p:nvPr>
        </p:nvSpPr>
        <p:spPr>
          <a:xfrm>
            <a:off x="-182972" y="476508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5D87B1-5519-407F-A99B-03923A5690AC}"/>
              </a:ext>
            </a:extLst>
          </p:cNvPr>
          <p:cNvSpPr txBox="1"/>
          <p:nvPr/>
        </p:nvSpPr>
        <p:spPr>
          <a:xfrm>
            <a:off x="3317908" y="59740"/>
            <a:ext cx="2307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1FD8D45-D62E-416F-9860-0E6319BB89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319035"/>
              </p:ext>
            </p:extLst>
          </p:nvPr>
        </p:nvGraphicFramePr>
        <p:xfrm>
          <a:off x="328693" y="647436"/>
          <a:ext cx="8294699" cy="518160"/>
        </p:xfrm>
        <a:graphic>
          <a:graphicData uri="http://schemas.openxmlformats.org/drawingml/2006/table">
            <a:tbl>
              <a:tblPr/>
              <a:tblGrid>
                <a:gridCol w="8294699">
                  <a:extLst>
                    <a:ext uri="{9D8B030D-6E8A-4147-A177-3AD203B41FA5}">
                      <a16:colId xmlns:a16="http://schemas.microsoft.com/office/drawing/2014/main" val="30645173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ru-RU" sz="1400" b="0" i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Целью работы является разработка интеллектуальной системы идентификации человека по отпечаткам пальцев.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0240435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BF0E5-4461-4DBB-B065-359B97F44B69}"/>
              </a:ext>
            </a:extLst>
          </p:cNvPr>
          <p:cNvCxnSpPr/>
          <p:nvPr/>
        </p:nvCxnSpPr>
        <p:spPr>
          <a:xfrm>
            <a:off x="800929" y="1346095"/>
            <a:ext cx="73418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585ECA8-F784-448C-9E1A-365B9301B4B4}"/>
              </a:ext>
            </a:extLst>
          </p:cNvPr>
          <p:cNvSpPr txBox="1"/>
          <p:nvPr/>
        </p:nvSpPr>
        <p:spPr>
          <a:xfrm>
            <a:off x="3317908" y="1369211"/>
            <a:ext cx="2563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</p:txBody>
      </p:sp>
      <p:sp>
        <p:nvSpPr>
          <p:cNvPr id="30" name="Google Shape;111;p17">
            <a:extLst>
              <a:ext uri="{FF2B5EF4-FFF2-40B4-BE49-F238E27FC236}">
                <a16:creationId xmlns:a16="http://schemas.microsoft.com/office/drawing/2014/main" id="{FFECCD67-5556-4445-9065-8D04448528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8693" y="1792437"/>
            <a:ext cx="8207931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381000" algn="just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2400"/>
              <a:buBlip>
                <a:blip r:embed="rId3"/>
              </a:buBlip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предметной области</a:t>
            </a:r>
          </a:p>
          <a:p>
            <a:pPr marL="0" lvl="0" indent="-381000" algn="just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2400"/>
              <a:buBlip>
                <a:blip r:embed="rId3"/>
              </a:buBlip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методов и подходов для идентификации человека по отпечаткам пальцев</a:t>
            </a:r>
          </a:p>
          <a:p>
            <a:pPr marL="0" lvl="0" indent="-381000" algn="just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2400"/>
              <a:buBlip>
                <a:blip r:embed="rId3"/>
              </a:buBlip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и выбор архитектуры НС</a:t>
            </a:r>
          </a:p>
          <a:p>
            <a:pPr marL="0" lvl="0" indent="-381000" algn="just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2400"/>
              <a:buBlip>
                <a:blip r:embed="rId3"/>
              </a:buBlip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и выбор методов обучения НС</a:t>
            </a:r>
          </a:p>
          <a:p>
            <a:pPr marL="0" indent="-381000" algn="just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2400"/>
              <a:buBlip>
                <a:blip r:embed="rId3"/>
              </a:buBlip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и выбор среды для разработки НС</a:t>
            </a:r>
          </a:p>
          <a:p>
            <a:pPr marL="0" lvl="0" indent="-381000" algn="just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2400"/>
              <a:buBlip>
                <a:blip r:embed="rId3"/>
              </a:buBlip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Синтез  нейронной сети для задачи идентификации отпечатков пальцев</a:t>
            </a:r>
          </a:p>
          <a:p>
            <a:pPr marL="0" lvl="0" indent="-381000" algn="just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2400"/>
              <a:buBlip>
                <a:blip r:embed="rId3"/>
              </a:buBlip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интеллектуальной системы идентификации человека по отпечаткам пальцев</a:t>
            </a:r>
          </a:p>
          <a:p>
            <a:pPr marL="0" lvl="0" indent="-381000" algn="just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2400"/>
              <a:buBlip>
                <a:blip r:embed="rId3"/>
              </a:buBlip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 и исследование интеллектуальной системы идентификации человека по отпечаткам пальцев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>
            <a:spLocks noGrp="1"/>
          </p:cNvSpPr>
          <p:nvPr>
            <p:ph type="sldNum" idx="12"/>
          </p:nvPr>
        </p:nvSpPr>
        <p:spPr>
          <a:xfrm>
            <a:off x="-182972" y="477270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BF0E5-4461-4DBB-B065-359B97F44B69}"/>
              </a:ext>
            </a:extLst>
          </p:cNvPr>
          <p:cNvCxnSpPr/>
          <p:nvPr/>
        </p:nvCxnSpPr>
        <p:spPr>
          <a:xfrm>
            <a:off x="800929" y="903840"/>
            <a:ext cx="73418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585ECA8-F784-448C-9E1A-365B9301B4B4}"/>
              </a:ext>
            </a:extLst>
          </p:cNvPr>
          <p:cNvSpPr txBox="1"/>
          <p:nvPr/>
        </p:nvSpPr>
        <p:spPr>
          <a:xfrm>
            <a:off x="3190081" y="286798"/>
            <a:ext cx="2563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ВЫВОДЫ</a:t>
            </a:r>
          </a:p>
        </p:txBody>
      </p:sp>
      <p:sp>
        <p:nvSpPr>
          <p:cNvPr id="8" name="Google Shape;111;p17">
            <a:extLst>
              <a:ext uri="{FF2B5EF4-FFF2-40B4-BE49-F238E27FC236}">
                <a16:creationId xmlns:a16="http://schemas.microsoft.com/office/drawing/2014/main" id="{9F8E6DE3-42FE-44C2-AF42-AE4BD79F9A2D}"/>
              </a:ext>
            </a:extLst>
          </p:cNvPr>
          <p:cNvSpPr txBox="1">
            <a:spLocks/>
          </p:cNvSpPr>
          <p:nvPr/>
        </p:nvSpPr>
        <p:spPr>
          <a:xfrm>
            <a:off x="468034" y="1199104"/>
            <a:ext cx="8207931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-381000" algn="just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2400"/>
              <a:buBlip>
                <a:blip r:embed="rId3"/>
              </a:buBlip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Исследована предметная область</a:t>
            </a:r>
          </a:p>
          <a:p>
            <a:pPr marL="0" indent="-381000" algn="just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2400"/>
              <a:buBlip>
                <a:blip r:embed="rId3"/>
              </a:buBlip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Изучены методы и подходы для идентификации человека по отпечаткам пальцев</a:t>
            </a:r>
          </a:p>
          <a:p>
            <a:pPr marL="0" indent="-381000" algn="just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2400"/>
              <a:buBlip>
                <a:blip r:embed="rId3"/>
              </a:buBlip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Проведён анализ и выбор архитектуры НС</a:t>
            </a:r>
          </a:p>
          <a:p>
            <a:pPr marL="0" indent="-381000" algn="just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2400"/>
              <a:buBlip>
                <a:blip r:embed="rId3"/>
              </a:buBlip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Проведён анализ и выбор методов обучения НС</a:t>
            </a:r>
          </a:p>
          <a:p>
            <a:pPr marL="0" indent="-381000" algn="just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2400"/>
              <a:buBlip>
                <a:blip r:embed="rId3"/>
              </a:buBlip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Проведён анализ и выбор среды для разработки НС</a:t>
            </a:r>
          </a:p>
          <a:p>
            <a:pPr marL="0" indent="-381000" algn="just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2400"/>
              <a:buBlip>
                <a:blip r:embed="rId3"/>
              </a:buBlip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Разработана предварительно нейронная сеть и система для задачи идентификации отпечатков пальцев человека</a:t>
            </a:r>
          </a:p>
          <a:p>
            <a:pPr marL="0" indent="-381000" algn="just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2400"/>
              <a:buBlip>
                <a:blip r:embed="rId3"/>
              </a:buBlip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Проведено моделирование разработанной системы, эксперименты и анализ результатов</a:t>
            </a:r>
          </a:p>
        </p:txBody>
      </p:sp>
    </p:spTree>
    <p:extLst>
      <p:ext uri="{BB962C8B-B14F-4D97-AF65-F5344CB8AC3E}">
        <p14:creationId xmlns:p14="http://schemas.microsoft.com/office/powerpoint/2010/main" val="2921364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CC02-C403-465D-9B17-54EFE255C126}"/>
              </a:ext>
            </a:extLst>
          </p:cNvPr>
          <p:cNvSpPr txBox="1"/>
          <p:nvPr/>
        </p:nvSpPr>
        <p:spPr>
          <a:xfrm>
            <a:off x="2837100" y="225838"/>
            <a:ext cx="3254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СПИСОК ЛИТЕРАТУРЫ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05EF7C-D7D7-4A95-BAE9-00C1EEC28778}"/>
              </a:ext>
            </a:extLst>
          </p:cNvPr>
          <p:cNvCxnSpPr/>
          <p:nvPr/>
        </p:nvCxnSpPr>
        <p:spPr>
          <a:xfrm>
            <a:off x="793309" y="851608"/>
            <a:ext cx="73418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4701D66-4FFC-4B0F-B487-73F58A729063}"/>
              </a:ext>
            </a:extLst>
          </p:cNvPr>
          <p:cNvSpPr txBox="1"/>
          <p:nvPr/>
        </p:nvSpPr>
        <p:spPr>
          <a:xfrm>
            <a:off x="658719" y="1334393"/>
            <a:ext cx="7611075" cy="32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Афанасьев Г.И., </a:t>
            </a:r>
            <a:r>
              <a:rPr lang="ru-RU" spc="-1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Абулкасимов</a:t>
            </a:r>
            <a:r>
              <a:rPr lang="ru-RU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М.М., Сурикова О.В.  Алгоритмы оптимизации, используемые в нейронных сетях, и градиентный спуск // Аспирант и соискатель. 2019. № 6 (114). С.81- 86.</a:t>
            </a:r>
            <a:endParaRPr lang="en-US" spc="-1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pc="-1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Галичий</a:t>
            </a:r>
            <a:r>
              <a:rPr lang="ru-RU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Д.А., Афанасьев Г.И., Нестеров Ю.Г., Распознавание эмоций человека при помощи современных глубокого обучения методов  //  E-SCIO. 2021. №5. С.317-331.</a:t>
            </a:r>
            <a:endParaRPr lang="en-US" spc="-1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Oh S.K., Lee J.J.  , Park C.H., Kim B.S., K.H. Park. New Fingerprint Image Enhancement Using Directional Filter Bank // Journal of WSCG, Vol.11, No.1. — 2003.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pc="-1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Pasynkov</a:t>
            </a:r>
            <a:r>
              <a:rPr lang="en-US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M. K., </a:t>
            </a:r>
            <a:r>
              <a:rPr lang="en-US" spc="-1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Khachay</a:t>
            </a:r>
            <a:r>
              <a:rPr lang="en-US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M. Y.,   Segmentation of fingerprints using convolution neural networks // Proceedings of the 48th International Youth School-Conference "Modern Problems in Mathematics and its Applications" Yekaterinburg, Russia, February 5-11. Vol-1894. 2017. P.215-227</a:t>
            </a:r>
          </a:p>
        </p:txBody>
      </p:sp>
    </p:spTree>
    <p:extLst>
      <p:ext uri="{BB962C8B-B14F-4D97-AF65-F5344CB8AC3E}">
        <p14:creationId xmlns:p14="http://schemas.microsoft.com/office/powerpoint/2010/main" val="2893261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 txBox="1">
            <a:spLocks noGrp="1"/>
          </p:cNvSpPr>
          <p:nvPr>
            <p:ph type="ctrTitle" idx="4294967295"/>
          </p:nvPr>
        </p:nvSpPr>
        <p:spPr>
          <a:xfrm>
            <a:off x="1401068" y="1653791"/>
            <a:ext cx="818227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6" name="Google Shape;406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6692DA-6ECC-4F61-AF52-7F8317BA3C0F}"/>
              </a:ext>
            </a:extLst>
          </p:cNvPr>
          <p:cNvCxnSpPr>
            <a:cxnSpLocks/>
          </p:cNvCxnSpPr>
          <p:nvPr/>
        </p:nvCxnSpPr>
        <p:spPr>
          <a:xfrm>
            <a:off x="1101076" y="2982717"/>
            <a:ext cx="65855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298877" y="129066"/>
            <a:ext cx="8546246" cy="7700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синтезированной </a:t>
            </a:r>
            <a:r>
              <a:rPr lang="ru-RU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свёрточной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нейронной сети для задачи идентификации отпечатков пальцев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1655B4-BC7B-43D5-8AEF-3318DB7F8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25" y="1017878"/>
            <a:ext cx="4801165" cy="2711247"/>
          </a:xfrm>
          <a:prstGeom prst="snip2DiagRect">
            <a:avLst>
              <a:gd name="adj1" fmla="val 0"/>
              <a:gd name="adj2" fmla="val 27199"/>
            </a:avLst>
          </a:prstGeom>
        </p:spPr>
      </p:pic>
      <p:pic>
        <p:nvPicPr>
          <p:cNvPr id="1026" name="Picture 2" descr="Working principles of softmax function | Download Scientific Diagram">
            <a:extLst>
              <a:ext uri="{FF2B5EF4-FFF2-40B4-BE49-F238E27FC236}">
                <a16:creationId xmlns:a16="http://schemas.microsoft.com/office/drawing/2014/main" id="{8BAF9DF3-441D-4050-90E1-7535DF5A3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437" y="1017878"/>
            <a:ext cx="2468297" cy="126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AA25D02-D8FA-47C6-AD9F-E1904976A7E0}"/>
              </a:ext>
            </a:extLst>
          </p:cNvPr>
          <p:cNvGrpSpPr/>
          <p:nvPr/>
        </p:nvGrpSpPr>
        <p:grpSpPr>
          <a:xfrm>
            <a:off x="3445534" y="2905199"/>
            <a:ext cx="5595996" cy="1898679"/>
            <a:chOff x="3445534" y="2905199"/>
            <a:chExt cx="5595996" cy="189867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25AC66C-24CB-4984-B0F8-74B0C36A4E23}"/>
                </a:ext>
              </a:extLst>
            </p:cNvPr>
            <p:cNvPicPr/>
            <p:nvPr/>
          </p:nvPicPr>
          <p:blipFill rotWithShape="1">
            <a:blip r:embed="rId5"/>
            <a:srcRect t="19342" b="14867"/>
            <a:stretch/>
          </p:blipFill>
          <p:spPr>
            <a:xfrm>
              <a:off x="3607808" y="2905199"/>
              <a:ext cx="4796576" cy="51032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919E63-7F47-4550-9732-A337F4B99EF7}"/>
                </a:ext>
              </a:extLst>
            </p:cNvPr>
            <p:cNvPicPr/>
            <p:nvPr/>
          </p:nvPicPr>
          <p:blipFill rotWithShape="1">
            <a:blip r:embed="rId6"/>
            <a:srcRect t="11793" b="11793"/>
            <a:stretch/>
          </p:blipFill>
          <p:spPr>
            <a:xfrm>
              <a:off x="3699956" y="3615299"/>
              <a:ext cx="4697479" cy="51032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E123DF5-2D31-4407-A4BC-C5252A05E580}"/>
                </a:ext>
              </a:extLst>
            </p:cNvPr>
            <p:cNvPicPr/>
            <p:nvPr/>
          </p:nvPicPr>
          <p:blipFill rotWithShape="1">
            <a:blip r:embed="rId7"/>
            <a:srcRect t="8112" b="16032"/>
            <a:stretch/>
          </p:blipFill>
          <p:spPr>
            <a:xfrm>
              <a:off x="3699956" y="4293555"/>
              <a:ext cx="5341574" cy="510323"/>
            </a:xfrm>
            <a:prstGeom prst="rect">
              <a:avLst/>
            </a:prstGeom>
          </p:spPr>
        </p:pic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AF25F118-68F0-4A22-B806-B7B0F65E2B1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445534" y="3168184"/>
              <a:ext cx="4940730" cy="371753"/>
            </a:xfrm>
            <a:prstGeom prst="bentConnector3">
              <a:avLst>
                <a:gd name="adj1" fmla="val -4661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344B5D54-002B-4906-842C-4E9B9B8471A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473508" y="3856303"/>
              <a:ext cx="4905668" cy="378438"/>
            </a:xfrm>
            <a:prstGeom prst="bentConnector3">
              <a:avLst>
                <a:gd name="adj1" fmla="val -5052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195EDE6C-5B90-4DE0-9651-1227EFD827C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412214" y="3573883"/>
              <a:ext cx="321063" cy="254422"/>
            </a:xfrm>
            <a:prstGeom prst="bentConnector3">
              <a:avLst>
                <a:gd name="adj1" fmla="val 100779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6F9B4920-CECE-4647-81A9-9AC49EED431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440189" y="4268062"/>
              <a:ext cx="321063" cy="254422"/>
            </a:xfrm>
            <a:prstGeom prst="bentConnector3">
              <a:avLst>
                <a:gd name="adj1" fmla="val 100779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1610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/>
          <p:nvPr/>
        </p:nvSpPr>
        <p:spPr>
          <a:xfrm>
            <a:off x="219038" y="1316881"/>
            <a:ext cx="1866600" cy="184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title"/>
          </p:nvPr>
        </p:nvSpPr>
        <p:spPr>
          <a:xfrm>
            <a:off x="786150" y="-1095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Подходы для идентификации людей</a:t>
            </a:r>
            <a:endParaRPr lang="en-US" sz="1800" dirty="0"/>
          </a:p>
        </p:txBody>
      </p:sp>
      <p:sp>
        <p:nvSpPr>
          <p:cNvPr id="275" name="Google Shape;275;p30"/>
          <p:cNvSpPr/>
          <p:nvPr/>
        </p:nvSpPr>
        <p:spPr>
          <a:xfrm>
            <a:off x="383007" y="1479044"/>
            <a:ext cx="1538100" cy="15213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6" name="Google Shape;276;p30"/>
          <p:cNvSpPr/>
          <p:nvPr/>
        </p:nvSpPr>
        <p:spPr>
          <a:xfrm>
            <a:off x="2445076" y="2386191"/>
            <a:ext cx="2002800" cy="1980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0"/>
          <p:cNvSpPr/>
          <p:nvPr/>
        </p:nvSpPr>
        <p:spPr>
          <a:xfrm>
            <a:off x="2621043" y="2560220"/>
            <a:ext cx="1650900" cy="1632900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second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8" name="Google Shape;278;p30"/>
          <p:cNvSpPr/>
          <p:nvPr/>
        </p:nvSpPr>
        <p:spPr>
          <a:xfrm>
            <a:off x="4526400" y="624975"/>
            <a:ext cx="2211300" cy="2186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>
            <a:off x="4720711" y="817021"/>
            <a:ext cx="1822500" cy="1802400"/>
          </a:xfrm>
          <a:prstGeom prst="ellipse">
            <a:avLst/>
          </a:prstGeom>
          <a:noFill/>
          <a:ln w="7620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last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80" name="Google Shape;280;p30"/>
          <p:cNvCxnSpPr/>
          <p:nvPr/>
        </p:nvCxnSpPr>
        <p:spPr>
          <a:xfrm>
            <a:off x="1859187" y="2565564"/>
            <a:ext cx="819000" cy="495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0"/>
          <p:cNvCxnSpPr/>
          <p:nvPr/>
        </p:nvCxnSpPr>
        <p:spPr>
          <a:xfrm rot="10800000" flipH="1">
            <a:off x="4125831" y="2197633"/>
            <a:ext cx="717300" cy="709200"/>
          </a:xfrm>
          <a:prstGeom prst="straightConnector1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" name="Google Shape;282;p3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2" name="Google Shape;278;p30">
            <a:extLst>
              <a:ext uri="{FF2B5EF4-FFF2-40B4-BE49-F238E27FC236}">
                <a16:creationId xmlns:a16="http://schemas.microsoft.com/office/drawing/2014/main" id="{5D0FD961-B324-4FE5-A0E2-88FD055DE1BD}"/>
              </a:ext>
            </a:extLst>
          </p:cNvPr>
          <p:cNvSpPr/>
          <p:nvPr/>
        </p:nvSpPr>
        <p:spPr>
          <a:xfrm>
            <a:off x="6689013" y="2328562"/>
            <a:ext cx="2211300" cy="2186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79;p30">
            <a:extLst>
              <a:ext uri="{FF2B5EF4-FFF2-40B4-BE49-F238E27FC236}">
                <a16:creationId xmlns:a16="http://schemas.microsoft.com/office/drawing/2014/main" id="{97DAD52D-3EA4-4A82-8F48-4205122B258E}"/>
              </a:ext>
            </a:extLst>
          </p:cNvPr>
          <p:cNvSpPr/>
          <p:nvPr/>
        </p:nvSpPr>
        <p:spPr>
          <a:xfrm>
            <a:off x="6883324" y="2520608"/>
            <a:ext cx="1822500" cy="1802400"/>
          </a:xfrm>
          <a:prstGeom prst="ellipse">
            <a:avLst/>
          </a:prstGeom>
          <a:noFill/>
          <a:ln w="7620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last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" name="Google Shape;281;p30">
            <a:extLst>
              <a:ext uri="{FF2B5EF4-FFF2-40B4-BE49-F238E27FC236}">
                <a16:creationId xmlns:a16="http://schemas.microsoft.com/office/drawing/2014/main" id="{AFFDC89A-F63E-47D7-B866-D9DF85B987EB}"/>
              </a:ext>
            </a:extLst>
          </p:cNvPr>
          <p:cNvCxnSpPr>
            <a:cxnSpLocks/>
          </p:cNvCxnSpPr>
          <p:nvPr/>
        </p:nvCxnSpPr>
        <p:spPr>
          <a:xfrm>
            <a:off x="6418437" y="2286019"/>
            <a:ext cx="563040" cy="714325"/>
          </a:xfrm>
          <a:prstGeom prst="straightConnector1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8" name="Picture 4" descr="Touchless biometric systems in demand due to COVID-19 concerns | Security  News">
            <a:extLst>
              <a:ext uri="{FF2B5EF4-FFF2-40B4-BE49-F238E27FC236}">
                <a16:creationId xmlns:a16="http://schemas.microsoft.com/office/drawing/2014/main" id="{DAFEB225-FC1F-477B-9AF3-EE7799154686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9" r="14507"/>
          <a:stretch/>
        </p:blipFill>
        <p:spPr bwMode="auto">
          <a:xfrm>
            <a:off x="6971614" y="2598848"/>
            <a:ext cx="1645920" cy="16459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Automated Face Recognition Works - Rank One Computing">
            <a:extLst>
              <a:ext uri="{FF2B5EF4-FFF2-40B4-BE49-F238E27FC236}">
                <a16:creationId xmlns:a16="http://schemas.microsoft.com/office/drawing/2014/main" id="{E2F1272C-3920-44A4-906D-89FB019120EC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6" r="17214"/>
          <a:stretch/>
        </p:blipFill>
        <p:spPr bwMode="auto">
          <a:xfrm>
            <a:off x="411543" y="1508161"/>
            <a:ext cx="1463040" cy="146304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Brief History of Voice Recognition">
            <a:extLst>
              <a:ext uri="{FF2B5EF4-FFF2-40B4-BE49-F238E27FC236}">
                <a16:creationId xmlns:a16="http://schemas.microsoft.com/office/drawing/2014/main" id="{4314CF9E-0F52-49CB-B349-22A1FC15E30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117" y="2596324"/>
            <a:ext cx="1554480" cy="155448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ris Recognition Technology - Innovatrics - How it Works">
            <a:extLst>
              <a:ext uri="{FF2B5EF4-FFF2-40B4-BE49-F238E27FC236}">
                <a16:creationId xmlns:a16="http://schemas.microsoft.com/office/drawing/2014/main" id="{90EBAA96-99B6-4F0B-B332-920AC716B986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4" t="3655" r="9008" b="3833"/>
          <a:stretch/>
        </p:blipFill>
        <p:spPr bwMode="auto">
          <a:xfrm>
            <a:off x="4770177" y="861488"/>
            <a:ext cx="1737360" cy="173736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0254D6-D230-4EFF-AAE3-7FF9913DAD4C}"/>
              </a:ext>
            </a:extLst>
          </p:cNvPr>
          <p:cNvSpPr txBox="1"/>
          <p:nvPr/>
        </p:nvSpPr>
        <p:spPr>
          <a:xfrm>
            <a:off x="367994" y="3222602"/>
            <a:ext cx="1681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распознавание лиц</a:t>
            </a:r>
            <a:endParaRPr 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D0C532-7349-4B62-ABAD-041DAE5EB6F0}"/>
              </a:ext>
            </a:extLst>
          </p:cNvPr>
          <p:cNvSpPr txBox="1"/>
          <p:nvPr/>
        </p:nvSpPr>
        <p:spPr>
          <a:xfrm>
            <a:off x="2578924" y="4401460"/>
            <a:ext cx="1905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распознавание голоса</a:t>
            </a:r>
            <a:endParaRPr 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20D273-1EFB-4322-90E2-4DDEA50F906C}"/>
              </a:ext>
            </a:extLst>
          </p:cNvPr>
          <p:cNvSpPr txBox="1"/>
          <p:nvPr/>
        </p:nvSpPr>
        <p:spPr>
          <a:xfrm>
            <a:off x="4636244" y="2850562"/>
            <a:ext cx="2113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распознавание радужной оболочки глаза 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2DCD9E-6C9D-42C0-BFBE-D30971F5AAC0}"/>
              </a:ext>
            </a:extLst>
          </p:cNvPr>
          <p:cNvSpPr txBox="1"/>
          <p:nvPr/>
        </p:nvSpPr>
        <p:spPr>
          <a:xfrm>
            <a:off x="6385493" y="4515054"/>
            <a:ext cx="2818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распознавание отпечатков пальцев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269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2697480" y="67171"/>
            <a:ext cx="4436057" cy="4338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предметного области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DD6C0-697F-42E2-9E6B-E2F7BC268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471" y="501010"/>
            <a:ext cx="5291957" cy="46424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54671A-DF69-44C0-B6C0-B4A9C46CB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" y="1015213"/>
            <a:ext cx="7551420" cy="4041231"/>
          </a:xfrm>
          <a:prstGeom prst="rect">
            <a:avLst/>
          </a:prstGeom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1221425" y="421354"/>
            <a:ext cx="6534289" cy="4338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Топология интеллектуальной системы идентификации человека по отпечаткам пальцев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7264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-213872" y="393649"/>
            <a:ext cx="6534289" cy="4338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А). Получение изображений отпечатков пальцев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Google Shape;111;p17">
            <a:extLst>
              <a:ext uri="{FF2B5EF4-FFF2-40B4-BE49-F238E27FC236}">
                <a16:creationId xmlns:a16="http://schemas.microsoft.com/office/drawing/2014/main" id="{A4BF15A7-7AD4-462B-A35E-0701AF242A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430" y="1176251"/>
            <a:ext cx="4557038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SzPts val="2400"/>
              <a:buChar char="◎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 нанесения чернил и бумаги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81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SzPts val="2400"/>
              <a:buChar char="◎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Скрытый способ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81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SzPts val="2400"/>
              <a:buChar char="◎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Изображения сканирования в реальном времени - датчики отпечатков пальцев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Оптический сканер FTIR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Емкостный сканер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Пьезоэлектрический сканер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5C905-2B02-4D8E-ACF9-C1C78019F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29" t="21036" r="12555" b="5906"/>
          <a:stretch/>
        </p:blipFill>
        <p:spPr>
          <a:xfrm>
            <a:off x="4692765" y="2361498"/>
            <a:ext cx="3991323" cy="222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72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-273941" y="183505"/>
            <a:ext cx="6534289" cy="4338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Б). Процесс предобработки изображений данных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136B7-3C59-4182-BCB5-6F52FE8E1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19" y="1096468"/>
            <a:ext cx="4076700" cy="1095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BBBEB6-EE35-4459-8C84-53CD452DB754}"/>
                  </a:ext>
                </a:extLst>
              </p:cNvPr>
              <p:cNvSpPr txBox="1"/>
              <p:nvPr/>
            </p:nvSpPr>
            <p:spPr>
              <a:xfrm>
                <a:off x="91011" y="2488662"/>
                <a:ext cx="4400896" cy="1618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	- </a:t>
                </a:r>
                <a:r>
                  <a:rPr lang="ru-RU" dirty="0"/>
                  <a:t>нормализованное значение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	- </a:t>
                </a:r>
                <a:r>
                  <a:rPr lang="ru-RU" dirty="0"/>
                  <a:t>первоначальное значение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	- </a:t>
                </a:r>
                <a:r>
                  <a:rPr lang="ru-RU" dirty="0"/>
                  <a:t>минимальное значение </a:t>
                </a:r>
                <a:r>
                  <a:rPr lang="en-US" dirty="0"/>
                  <a:t>x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	- </a:t>
                </a:r>
                <a:r>
                  <a:rPr lang="ru-RU" dirty="0"/>
                  <a:t>максимальное значение </a:t>
                </a:r>
                <a:r>
                  <a:rPr lang="en-US" dirty="0"/>
                  <a:t>x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BBBEB6-EE35-4459-8C84-53CD452DB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1" y="2488662"/>
                <a:ext cx="4400896" cy="1618135"/>
              </a:xfrm>
              <a:prstGeom prst="rect">
                <a:avLst/>
              </a:prstGeom>
              <a:blipFill>
                <a:blip r:embed="rId4"/>
                <a:stretch>
                  <a:fillRect b="-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DF2ADDD-B724-4D1B-AA67-E3E92CEAA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1109" y="825491"/>
            <a:ext cx="2097474" cy="105060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4915A8B-EA73-4176-9691-6E1ECC73823A}"/>
              </a:ext>
            </a:extLst>
          </p:cNvPr>
          <p:cNvSpPr/>
          <p:nvPr/>
        </p:nvSpPr>
        <p:spPr>
          <a:xfrm>
            <a:off x="4572000" y="2646419"/>
            <a:ext cx="660771" cy="313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487908-6B0B-4867-90DD-57670DCE550C}"/>
              </a:ext>
            </a:extLst>
          </p:cNvPr>
          <p:cNvSpPr txBox="1"/>
          <p:nvPr/>
        </p:nvSpPr>
        <p:spPr>
          <a:xfrm>
            <a:off x="5837714" y="1965442"/>
            <a:ext cx="330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-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Оригинальное изображение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-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Нормализованное изображение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61D1B12-AB05-44A1-B679-5D3F7368C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5723" y="2571750"/>
            <a:ext cx="2388245" cy="238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42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-754214" y="183908"/>
            <a:ext cx="4812269" cy="4338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В). Нейронные сети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026" name="Picture 2" descr="When not to use Neural Networks. Okay folks, so we all know the deal… | by  Rahul Bhatia | DataDrivenInvestor">
            <a:extLst>
              <a:ext uri="{FF2B5EF4-FFF2-40B4-BE49-F238E27FC236}">
                <a16:creationId xmlns:a16="http://schemas.microsoft.com/office/drawing/2014/main" id="{1054F372-D8E5-4256-99E8-400132513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90" y="1495078"/>
            <a:ext cx="3138599" cy="239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Neural Network Zoo - The Asimov Institute">
            <a:extLst>
              <a:ext uri="{FF2B5EF4-FFF2-40B4-BE49-F238E27FC236}">
                <a16:creationId xmlns:a16="http://schemas.microsoft.com/office/drawing/2014/main" id="{1C6E554B-AF40-4508-B8E5-EDB56D08A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375" y="-49"/>
            <a:ext cx="30257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7EE8619-3F7C-47A6-9695-9CEA51921472}"/>
              </a:ext>
            </a:extLst>
          </p:cNvPr>
          <p:cNvSpPr/>
          <p:nvPr/>
        </p:nvSpPr>
        <p:spPr>
          <a:xfrm>
            <a:off x="4273308" y="2622698"/>
            <a:ext cx="1228100" cy="614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003B5B1-758F-444D-AA47-95C11139022E}"/>
              </a:ext>
            </a:extLst>
          </p:cNvPr>
          <p:cNvSpPr/>
          <p:nvPr/>
        </p:nvSpPr>
        <p:spPr>
          <a:xfrm>
            <a:off x="5679375" y="2622698"/>
            <a:ext cx="1104197" cy="672016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14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2" name="Google Shape;110;p17">
            <a:extLst>
              <a:ext uri="{FF2B5EF4-FFF2-40B4-BE49-F238E27FC236}">
                <a16:creationId xmlns:a16="http://schemas.microsoft.com/office/drawing/2014/main" id="{DDACAFB3-1498-48FD-B6FD-50E789199B85}"/>
              </a:ext>
            </a:extLst>
          </p:cNvPr>
          <p:cNvSpPr txBox="1">
            <a:spLocks/>
          </p:cNvSpPr>
          <p:nvPr/>
        </p:nvSpPr>
        <p:spPr>
          <a:xfrm>
            <a:off x="0" y="176728"/>
            <a:ext cx="4291661" cy="4338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Г). </a:t>
            </a:r>
            <a:r>
              <a:rPr lang="ru-RU" sz="18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Сверточная</a:t>
            </a:r>
            <a:r>
              <a:rPr 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нейронная сеть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945F5-2B1A-4271-B3B5-E993BA3A4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6425"/>
            <a:ext cx="9144000" cy="35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63364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2672</TotalTime>
  <Words>1360</Words>
  <Application>Microsoft Office PowerPoint</Application>
  <PresentationFormat>On-screen Show (16:9)</PresentationFormat>
  <Paragraphs>156</Paragraphs>
  <Slides>23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Roboto Slab</vt:lpstr>
      <vt:lpstr>Courier New</vt:lpstr>
      <vt:lpstr>Cambria Math</vt:lpstr>
      <vt:lpstr>Arial</vt:lpstr>
      <vt:lpstr>Calibri</vt:lpstr>
      <vt:lpstr>Times New Roman</vt:lpstr>
      <vt:lpstr>Perpetua</vt:lpstr>
      <vt:lpstr>Source Sans Pro</vt:lpstr>
      <vt:lpstr>Cordelia template</vt:lpstr>
      <vt:lpstr>PowerPoint Presentation</vt:lpstr>
      <vt:lpstr>PowerPoint Presentation</vt:lpstr>
      <vt:lpstr>Подходы для идентификации людей</vt:lpstr>
      <vt:lpstr>Описание предметного области</vt:lpstr>
      <vt:lpstr>Топология интеллектуальной системы идентификации человека по отпечаткам пальцев</vt:lpstr>
      <vt:lpstr>А). Получение изображений отпечатков пальцев</vt:lpstr>
      <vt:lpstr>Б). Процесс предобработки изображений данных</vt:lpstr>
      <vt:lpstr>В). Нейронные сети</vt:lpstr>
      <vt:lpstr>PowerPoint Presentation</vt:lpstr>
      <vt:lpstr>Д). Анализ и выбор среды для разработки НС </vt:lpstr>
      <vt:lpstr>Архитектура синтезированной свёрточной нейронной сети AlexNet для задачи идентификации отпечатков пальцев</vt:lpstr>
      <vt:lpstr>Архитектура синтезированной свёрточной нейронной сети VGG19 для задачи идентификации отпечатков пальцев</vt:lpstr>
      <vt:lpstr>Архитектура синтезированной свёрточной нейронной сети для задачи идентификации отпечатков пальцев</vt:lpstr>
      <vt:lpstr>РЕЗУЛЬТАТЫ ЭКСПЕРИМЕНТОВ</vt:lpstr>
      <vt:lpstr>РЕЗУЛЬТАТЫ ЭКСПЕРИМЕНТОВ</vt:lpstr>
      <vt:lpstr>РЕЗУЛЬТАТЫ ЭКСПЕРИМЕНТОВ</vt:lpstr>
      <vt:lpstr>PowerPoint Presentation</vt:lpstr>
      <vt:lpstr>Сравнение оптимизаторов</vt:lpstr>
      <vt:lpstr>PowerPoint Presentation</vt:lpstr>
      <vt:lpstr>PowerPoint Presentation</vt:lpstr>
      <vt:lpstr>PowerPoint Presentation</vt:lpstr>
      <vt:lpstr>Спасибо за внимание!</vt:lpstr>
      <vt:lpstr>Архитектура синтезированной свёрточной нейронной сети для задачи идентификации отпечатков пальцев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Wai PHYO Thu</dc:creator>
  <cp:lastModifiedBy>Wai</cp:lastModifiedBy>
  <cp:revision>38</cp:revision>
  <dcterms:modified xsi:type="dcterms:W3CDTF">2022-06-05T10:38:33Z</dcterms:modified>
</cp:coreProperties>
</file>